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60" r:id="rId3"/>
    <p:sldId id="264" r:id="rId4"/>
    <p:sldId id="261" r:id="rId5"/>
    <p:sldId id="266" r:id="rId6"/>
    <p:sldId id="267" r:id="rId7"/>
    <p:sldId id="268"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F58EC9-5266-4297-A94A-DC08FAF5578C}" v="1" dt="2021-11-18T14:00:08.5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5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ch Miller" userId="4c1016239521e994" providerId="OrgId" clId="{9B9B7829-7493-42BB-BC5C-D0AD2B462817}"/>
    <pc:docChg chg="undo custSel addSld modSld">
      <pc:chgData name="Zach Miller" userId="4c1016239521e994" providerId="OrgId" clId="{9B9B7829-7493-42BB-BC5C-D0AD2B462817}" dt="2021-08-30T15:51:36.491" v="2714" actId="20577"/>
      <pc:docMkLst>
        <pc:docMk/>
      </pc:docMkLst>
      <pc:sldChg chg="modSp mod">
        <pc:chgData name="Zach Miller" userId="4c1016239521e994" providerId="OrgId" clId="{9B9B7829-7493-42BB-BC5C-D0AD2B462817}" dt="2021-08-30T15:51:36.491" v="2714" actId="20577"/>
        <pc:sldMkLst>
          <pc:docMk/>
          <pc:sldMk cId="1421089456" sldId="261"/>
        </pc:sldMkLst>
        <pc:spChg chg="mod">
          <ac:chgData name="Zach Miller" userId="4c1016239521e994" providerId="OrgId" clId="{9B9B7829-7493-42BB-BC5C-D0AD2B462817}" dt="2021-08-30T15:51:36.491" v="2714" actId="20577"/>
          <ac:spMkLst>
            <pc:docMk/>
            <pc:sldMk cId="1421089456" sldId="261"/>
            <ac:spMk id="3" creationId="{00000000-0000-0000-0000-000000000000}"/>
          </ac:spMkLst>
        </pc:spChg>
      </pc:sldChg>
      <pc:sldChg chg="modSp mod">
        <pc:chgData name="Zach Miller" userId="4c1016239521e994" providerId="OrgId" clId="{9B9B7829-7493-42BB-BC5C-D0AD2B462817}" dt="2021-08-30T14:35:16.937" v="115" actId="6549"/>
        <pc:sldMkLst>
          <pc:docMk/>
          <pc:sldMk cId="1953146546" sldId="264"/>
        </pc:sldMkLst>
        <pc:spChg chg="mod">
          <ac:chgData name="Zach Miller" userId="4c1016239521e994" providerId="OrgId" clId="{9B9B7829-7493-42BB-BC5C-D0AD2B462817}" dt="2021-08-30T14:35:16.937" v="115" actId="6549"/>
          <ac:spMkLst>
            <pc:docMk/>
            <pc:sldMk cId="1953146546" sldId="264"/>
            <ac:spMk id="3" creationId="{00000000-0000-0000-0000-000000000000}"/>
          </ac:spMkLst>
        </pc:spChg>
      </pc:sldChg>
      <pc:sldChg chg="modSp add mod">
        <pc:chgData name="Zach Miller" userId="4c1016239521e994" providerId="OrgId" clId="{9B9B7829-7493-42BB-BC5C-D0AD2B462817}" dt="2021-08-30T15:49:22.525" v="2368" actId="20577"/>
        <pc:sldMkLst>
          <pc:docMk/>
          <pc:sldMk cId="4148925975" sldId="268"/>
        </pc:sldMkLst>
        <pc:spChg chg="mod">
          <ac:chgData name="Zach Miller" userId="4c1016239521e994" providerId="OrgId" clId="{9B9B7829-7493-42BB-BC5C-D0AD2B462817}" dt="2021-08-30T14:37:51.985" v="163" actId="20577"/>
          <ac:spMkLst>
            <pc:docMk/>
            <pc:sldMk cId="4148925975" sldId="268"/>
            <ac:spMk id="2" creationId="{00000000-0000-0000-0000-000000000000}"/>
          </ac:spMkLst>
        </pc:spChg>
        <pc:spChg chg="mod">
          <ac:chgData name="Zach Miller" userId="4c1016239521e994" providerId="OrgId" clId="{9B9B7829-7493-42BB-BC5C-D0AD2B462817}" dt="2021-08-30T15:49:22.525" v="2368" actId="20577"/>
          <ac:spMkLst>
            <pc:docMk/>
            <pc:sldMk cId="4148925975" sldId="268"/>
            <ac:spMk id="3" creationId="{00000000-0000-0000-0000-000000000000}"/>
          </ac:spMkLst>
        </pc:spChg>
      </pc:sldChg>
    </pc:docChg>
  </pc:docChgLst>
  <pc:docChgLst>
    <pc:chgData name="Zach" userId="4c1016239521e994" providerId="OrgId" clId="{C6F58EC9-5266-4297-A94A-DC08FAF5578C}"/>
    <pc:docChg chg="custSel modSld">
      <pc:chgData name="Zach" userId="4c1016239521e994" providerId="OrgId" clId="{C6F58EC9-5266-4297-A94A-DC08FAF5578C}" dt="2021-11-18T14:00:32.264" v="31" actId="14100"/>
      <pc:docMkLst>
        <pc:docMk/>
      </pc:docMkLst>
      <pc:sldChg chg="addSp modSp mod">
        <pc:chgData name="Zach" userId="4c1016239521e994" providerId="OrgId" clId="{C6F58EC9-5266-4297-A94A-DC08FAF5578C}" dt="2021-11-18T14:00:32.264" v="31" actId="14100"/>
        <pc:sldMkLst>
          <pc:docMk/>
          <pc:sldMk cId="2967758916" sldId="256"/>
        </pc:sldMkLst>
        <pc:spChg chg="add mod">
          <ac:chgData name="Zach" userId="4c1016239521e994" providerId="OrgId" clId="{C6F58EC9-5266-4297-A94A-DC08FAF5578C}" dt="2021-11-18T14:00:32.264" v="31" actId="14100"/>
          <ac:spMkLst>
            <pc:docMk/>
            <pc:sldMk cId="2967758916" sldId="256"/>
            <ac:spMk id="6" creationId="{A2323806-A61E-4C30-9AF8-6272BE2B2D6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1" y="3956282"/>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B1D48EDA-5C98-415F-B419-FBB6A3429F11}" type="datetimeFigureOut">
              <a:rPr lang="en-US" smtClean="0"/>
              <a:t>11/18/2021</a:t>
            </a:fld>
            <a:endParaRPr lang="en-US"/>
          </a:p>
        </p:txBody>
      </p:sp>
      <p:sp>
        <p:nvSpPr>
          <p:cNvPr id="5" name="Footer Placeholder 4"/>
          <p:cNvSpPr>
            <a:spLocks noGrp="1"/>
          </p:cNvSpPr>
          <p:nvPr>
            <p:ph type="ftr" sz="quarter" idx="11"/>
          </p:nvPr>
        </p:nvSpPr>
        <p:spPr>
          <a:xfrm>
            <a:off x="1938042"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05C8F6AF-AA0D-420D-8387-D4BCB06F90B5}" type="slidenum">
              <a:rPr lang="en-US" smtClean="0"/>
              <a:t>‹#›</a:t>
            </a:fld>
            <a:endParaRPr lang="en-US"/>
          </a:p>
        </p:txBody>
      </p:sp>
      <p:grpSp>
        <p:nvGrpSpPr>
          <p:cNvPr id="8" name="Group 7"/>
          <p:cNvGrpSpPr/>
          <p:nvPr/>
        </p:nvGrpSpPr>
        <p:grpSpPr>
          <a:xfrm>
            <a:off x="564644" y="744471"/>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88131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8"/>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D48EDA-5C98-415F-B419-FBB6A3429F11}"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8F6AF-AA0D-420D-8387-D4BCB06F90B5}" type="slidenum">
              <a:rPr lang="en-US" smtClean="0"/>
              <a:t>‹#›</a:t>
            </a:fld>
            <a:endParaRPr lang="en-US"/>
          </a:p>
        </p:txBody>
      </p:sp>
    </p:spTree>
    <p:extLst>
      <p:ext uri="{BB962C8B-B14F-4D97-AF65-F5344CB8AC3E}">
        <p14:creationId xmlns:p14="http://schemas.microsoft.com/office/powerpoint/2010/main" val="48385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1"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D48EDA-5C98-415F-B419-FBB6A3429F11}"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8F6AF-AA0D-420D-8387-D4BCB06F90B5}" type="slidenum">
              <a:rPr lang="en-US" smtClean="0"/>
              <a:t>‹#›</a:t>
            </a:fld>
            <a:endParaRPr lang="en-US"/>
          </a:p>
        </p:txBody>
      </p:sp>
    </p:spTree>
    <p:extLst>
      <p:ext uri="{BB962C8B-B14F-4D97-AF65-F5344CB8AC3E}">
        <p14:creationId xmlns:p14="http://schemas.microsoft.com/office/powerpoint/2010/main" val="3128352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D48EDA-5C98-415F-B419-FBB6A3429F11}"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8F6AF-AA0D-420D-8387-D4BCB06F90B5}" type="slidenum">
              <a:rPr lang="en-US" smtClean="0"/>
              <a:t>‹#›</a:t>
            </a:fld>
            <a:endParaRPr lang="en-US"/>
          </a:p>
        </p:txBody>
      </p:sp>
    </p:spTree>
    <p:extLst>
      <p:ext uri="{BB962C8B-B14F-4D97-AF65-F5344CB8AC3E}">
        <p14:creationId xmlns:p14="http://schemas.microsoft.com/office/powerpoint/2010/main" val="147036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3"/>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2" y="6453386"/>
            <a:ext cx="1216807" cy="404614"/>
          </a:xfrm>
        </p:spPr>
        <p:txBody>
          <a:bodyPr/>
          <a:lstStyle>
            <a:lvl1pPr>
              <a:defRPr>
                <a:solidFill>
                  <a:schemeClr val="tx2"/>
                </a:solidFill>
              </a:defRPr>
            </a:lvl1pPr>
          </a:lstStyle>
          <a:p>
            <a:fld id="{B1D48EDA-5C98-415F-B419-FBB6A3429F11}" type="datetimeFigureOut">
              <a:rPr lang="en-US" smtClean="0"/>
              <a:t>11/18/2021</a:t>
            </a:fld>
            <a:endParaRPr lang="en-US"/>
          </a:p>
        </p:txBody>
      </p:sp>
      <p:sp>
        <p:nvSpPr>
          <p:cNvPr id="5" name="Footer Placeholder 4"/>
          <p:cNvSpPr>
            <a:spLocks noGrp="1"/>
          </p:cNvSpPr>
          <p:nvPr>
            <p:ph type="ftr" sz="quarter" idx="11"/>
          </p:nvPr>
        </p:nvSpPr>
        <p:spPr>
          <a:xfrm>
            <a:off x="1938235"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05C8F6AF-AA0D-420D-8387-D4BCB06F90B5}"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7866901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3"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D48EDA-5C98-415F-B419-FBB6A3429F11}" type="datetimeFigureOut">
              <a:rPr lang="en-US" smtClean="0"/>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8F6AF-AA0D-420D-8387-D4BCB06F90B5}" type="slidenum">
              <a:rPr lang="en-US" smtClean="0"/>
              <a:t>‹#›</a:t>
            </a:fld>
            <a:endParaRPr lang="en-US"/>
          </a:p>
        </p:txBody>
      </p:sp>
    </p:spTree>
    <p:extLst>
      <p:ext uri="{BB962C8B-B14F-4D97-AF65-F5344CB8AC3E}">
        <p14:creationId xmlns:p14="http://schemas.microsoft.com/office/powerpoint/2010/main" val="1435393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1"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1" y="3305210"/>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10"/>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D48EDA-5C98-415F-B419-FBB6A3429F11}" type="datetimeFigureOut">
              <a:rPr lang="en-US" smtClean="0"/>
              <a:t>11/18/2021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C8F6AF-AA0D-420D-8387-D4BCB06F90B5}" type="slidenum">
              <a:rPr lang="en-US" smtClean="0"/>
              <a:t>‹#›</a:t>
            </a:fld>
            <a:endParaRPr lang="en-US"/>
          </a:p>
        </p:txBody>
      </p:sp>
    </p:spTree>
    <p:extLst>
      <p:ext uri="{BB962C8B-B14F-4D97-AF65-F5344CB8AC3E}">
        <p14:creationId xmlns:p14="http://schemas.microsoft.com/office/powerpoint/2010/main" val="1112320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D48EDA-5C98-415F-B419-FBB6A3429F11}" type="datetimeFigureOut">
              <a:rPr lang="en-US" smtClean="0"/>
              <a:t>11/18/2021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C8F6AF-AA0D-420D-8387-D4BCB06F90B5}" type="slidenum">
              <a:rPr lang="en-US" smtClean="0"/>
              <a:t>‹#›</a:t>
            </a:fld>
            <a:endParaRPr lang="en-US"/>
          </a:p>
        </p:txBody>
      </p:sp>
    </p:spTree>
    <p:extLst>
      <p:ext uri="{BB962C8B-B14F-4D97-AF65-F5344CB8AC3E}">
        <p14:creationId xmlns:p14="http://schemas.microsoft.com/office/powerpoint/2010/main" val="406433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48EDA-5C98-415F-B419-FBB6A3429F11}" type="datetimeFigureOut">
              <a:rPr lang="en-US" smtClean="0"/>
              <a:t>11/18/2021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C8F6AF-AA0D-420D-8387-D4BCB06F90B5}" type="slidenum">
              <a:rPr lang="en-US" smtClean="0"/>
              <a:t>‹#›</a:t>
            </a:fld>
            <a:endParaRPr lang="en-US"/>
          </a:p>
        </p:txBody>
      </p:sp>
    </p:spTree>
    <p:extLst>
      <p:ext uri="{BB962C8B-B14F-4D97-AF65-F5344CB8AC3E}">
        <p14:creationId xmlns:p14="http://schemas.microsoft.com/office/powerpoint/2010/main" val="302603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6" y="6453386"/>
            <a:ext cx="903429" cy="404614"/>
          </a:xfrm>
        </p:spPr>
        <p:txBody>
          <a:bodyPr/>
          <a:lstStyle>
            <a:lvl1pPr>
              <a:defRPr>
                <a:solidFill>
                  <a:schemeClr val="tx2"/>
                </a:solidFill>
              </a:defRPr>
            </a:lvl1pPr>
          </a:lstStyle>
          <a:p>
            <a:fld id="{B1D48EDA-5C98-415F-B419-FBB6A3429F11}" type="datetimeFigureOut">
              <a:rPr lang="en-US" smtClean="0"/>
              <a:t>11/18/2021</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05C8F6AF-AA0D-420D-8387-D4BCB06F90B5}"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07937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3"/>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6" y="6453386"/>
            <a:ext cx="903429" cy="404614"/>
          </a:xfrm>
        </p:spPr>
        <p:txBody>
          <a:bodyPr/>
          <a:lstStyle>
            <a:lvl1pPr>
              <a:defRPr>
                <a:solidFill>
                  <a:schemeClr val="tx2"/>
                </a:solidFill>
              </a:defRPr>
            </a:lvl1pPr>
          </a:lstStyle>
          <a:p>
            <a:fld id="{B1D48EDA-5C98-415F-B419-FBB6A3429F11}" type="datetimeFigureOut">
              <a:rPr lang="en-US" smtClean="0"/>
              <a:t>11/18/2021</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05C8F6AF-AA0D-420D-8387-D4BCB06F90B5}"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67501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B1D48EDA-5C98-415F-B419-FBB6A3429F11}" type="datetimeFigureOut">
              <a:rPr lang="en-US" smtClean="0"/>
              <a:t>11/18/2021</a:t>
            </a:fld>
            <a:endParaRPr lang="en-US"/>
          </a:p>
        </p:txBody>
      </p:sp>
      <p:sp>
        <p:nvSpPr>
          <p:cNvPr id="5" name="Footer Placeholder 4"/>
          <p:cNvSpPr>
            <a:spLocks noGrp="1"/>
          </p:cNvSpPr>
          <p:nvPr>
            <p:ph type="ftr" sz="quarter" idx="3"/>
          </p:nvPr>
        </p:nvSpPr>
        <p:spPr>
          <a:xfrm>
            <a:off x="2170174"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3"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05C8F6AF-AA0D-420D-8387-D4BCB06F90B5}"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0511461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userDrawn="1">
          <p15:clr>
            <a:srgbClr val="F26B43"/>
          </p15:clr>
        </p15:guide>
        <p15:guide id="2" pos="936" userDrawn="1">
          <p15:clr>
            <a:srgbClr val="F26B43"/>
          </p15:clr>
        </p15:guide>
        <p15:guide id="3" pos="864" userDrawn="1">
          <p15:clr>
            <a:srgbClr val="F26B43"/>
          </p15:clr>
        </p15:guide>
        <p15:guide id="0" orient="horz" pos="1368" userDrawn="1">
          <p15:clr>
            <a:srgbClr val="F26B43"/>
          </p15:clr>
        </p15:guide>
        <p15:guide id="4" orient="horz" pos="1440" userDrawn="1">
          <p15:clr>
            <a:srgbClr val="F26B43"/>
          </p15:clr>
        </p15:guide>
        <p15:guide id="5" orient="horz" pos="3696" userDrawn="1">
          <p15:clr>
            <a:srgbClr val="F26B43"/>
          </p15:clr>
        </p15:guide>
        <p15:guide id="6" orient="horz" pos="432" userDrawn="1">
          <p15:clr>
            <a:srgbClr val="F26B43"/>
          </p15:clr>
        </p15:guide>
        <p15:guide id="7" orient="horz" pos="1512" userDrawn="1">
          <p15:clr>
            <a:srgbClr val="F26B43"/>
          </p15:clr>
        </p15:guide>
        <p15:guide id="8" pos="5184" userDrawn="1">
          <p15:clr>
            <a:srgbClr val="F26B43"/>
          </p15:clr>
        </p15:guide>
        <p15:guide id="9" pos="702" userDrawn="1">
          <p15:clr>
            <a:srgbClr val="F26B43"/>
          </p15:clr>
        </p15:guide>
        <p15:guide id="10" pos="6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tmp"/></Relationships>
</file>

<file path=ppt/slides/_rels/slide4.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752603"/>
            <a:ext cx="8763000" cy="1829761"/>
          </a:xfrm>
        </p:spPr>
        <p:txBody>
          <a:bodyPr anchor="ctr"/>
          <a:lstStyle/>
          <a:p>
            <a:pPr algn="ctr"/>
            <a:r>
              <a:rPr lang="en-US" dirty="0"/>
              <a:t>Miller’s Monday Mornings</a:t>
            </a:r>
          </a:p>
        </p:txBody>
      </p:sp>
      <p:sp>
        <p:nvSpPr>
          <p:cNvPr id="3" name="Subtitle 2"/>
          <p:cNvSpPr>
            <a:spLocks noGrp="1"/>
          </p:cNvSpPr>
          <p:nvPr>
            <p:ph type="subTitle" idx="1"/>
          </p:nvPr>
        </p:nvSpPr>
        <p:spPr>
          <a:xfrm>
            <a:off x="685800" y="3124200"/>
            <a:ext cx="7772400" cy="1199704"/>
          </a:xfrm>
        </p:spPr>
        <p:txBody>
          <a:bodyPr anchor="ctr"/>
          <a:lstStyle/>
          <a:p>
            <a:pPr algn="ctr"/>
            <a:r>
              <a:rPr lang="en-US" dirty="0"/>
              <a:t>League Rules &amp; Guidelines</a:t>
            </a:r>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72" y="5562601"/>
            <a:ext cx="2133600" cy="1017701"/>
          </a:xfrm>
          <a:prstGeom prst="rect">
            <a:avLst/>
          </a:prstGeom>
        </p:spPr>
      </p:pic>
      <p:sp>
        <p:nvSpPr>
          <p:cNvPr id="6" name="Subtitle 2">
            <a:extLst>
              <a:ext uri="{FF2B5EF4-FFF2-40B4-BE49-F238E27FC236}">
                <a16:creationId xmlns:a16="http://schemas.microsoft.com/office/drawing/2014/main" id="{A2323806-A61E-4C30-9AF8-6272BE2B2D6E}"/>
              </a:ext>
            </a:extLst>
          </p:cNvPr>
          <p:cNvSpPr txBox="1">
            <a:spLocks/>
          </p:cNvSpPr>
          <p:nvPr/>
        </p:nvSpPr>
        <p:spPr>
          <a:xfrm>
            <a:off x="6934200" y="6324600"/>
            <a:ext cx="1799772" cy="361504"/>
          </a:xfrm>
          <a:prstGeom prst="rect">
            <a:avLst/>
          </a:prstGeom>
        </p:spPr>
        <p:txBody>
          <a:bodyPr vert="horz" lIns="91440" tIns="45720" rIns="91440" bIns="45720" rtlCol="0" anchor="ctr">
            <a:normAutofit/>
          </a:bodyPr>
          <a:lstStyle>
            <a:lvl1pPr marL="0" indent="0" algn="ctr" defTabSz="685800" rtl="0" eaLnBrk="1" latinLnBrk="0" hangingPunct="1">
              <a:lnSpc>
                <a:spcPct val="112000"/>
              </a:lnSpc>
              <a:spcBef>
                <a:spcPts val="0"/>
              </a:spcBef>
              <a:spcAft>
                <a:spcPts val="0"/>
              </a:spcAft>
              <a:buFont typeface="Franklin Gothic Book" panose="020B0503020102020204" pitchFamily="34" charset="0"/>
              <a:buNone/>
              <a:defRPr sz="1800" kern="1200" baseline="0">
                <a:solidFill>
                  <a:schemeClr val="tx2"/>
                </a:solidFill>
                <a:latin typeface="+mn-lt"/>
                <a:ea typeface="+mn-ea"/>
                <a:cs typeface="+mn-cs"/>
              </a:defRPr>
            </a:lvl1pPr>
            <a:lvl2pPr marL="342900" indent="0" algn="ctr"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2pPr>
            <a:lvl3pPr marL="685800" indent="0" algn="ctr" defTabSz="685800" rtl="0" eaLnBrk="1" latinLnBrk="0" hangingPunct="1">
              <a:lnSpc>
                <a:spcPct val="94000"/>
              </a:lnSpc>
              <a:spcBef>
                <a:spcPts val="500"/>
              </a:spcBef>
              <a:spcAft>
                <a:spcPts val="200"/>
              </a:spcAft>
              <a:buFont typeface="Franklin Gothic Book" panose="020B0503020102020204" pitchFamily="34" charset="0"/>
              <a:buNone/>
              <a:defRPr sz="1350" kern="1200" baseline="0">
                <a:solidFill>
                  <a:schemeClr val="tx2"/>
                </a:solidFill>
                <a:latin typeface="+mn-lt"/>
                <a:ea typeface="+mn-ea"/>
                <a:cs typeface="+mn-cs"/>
              </a:defRPr>
            </a:lvl3pPr>
            <a:lvl4pPr marL="1028700" indent="0" algn="ctr" defTabSz="685800" rtl="0" eaLnBrk="1" latinLnBrk="0" hangingPunct="1">
              <a:lnSpc>
                <a:spcPct val="94000"/>
              </a:lnSpc>
              <a:spcBef>
                <a:spcPts val="500"/>
              </a:spcBef>
              <a:spcAft>
                <a:spcPts val="200"/>
              </a:spcAft>
              <a:buFont typeface="Franklin Gothic Book" panose="020B0503020102020204" pitchFamily="34" charset="0"/>
              <a:buNone/>
              <a:defRPr sz="1200" i="1" kern="1200" baseline="0">
                <a:solidFill>
                  <a:schemeClr val="tx2"/>
                </a:solidFill>
                <a:latin typeface="+mn-lt"/>
                <a:ea typeface="+mn-ea"/>
                <a:cs typeface="+mn-cs"/>
              </a:defRPr>
            </a:lvl4pPr>
            <a:lvl5pPr marL="1371600" indent="0" algn="ctr" defTabSz="6858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5pPr>
            <a:lvl6pPr marL="1714500" indent="0" algn="ctr" defTabSz="685800" rtl="0" eaLnBrk="1" latinLnBrk="0" hangingPunct="1">
              <a:lnSpc>
                <a:spcPct val="94000"/>
              </a:lnSpc>
              <a:spcBef>
                <a:spcPts val="500"/>
              </a:spcBef>
              <a:spcAft>
                <a:spcPts val="200"/>
              </a:spcAft>
              <a:buFont typeface="Franklin Gothic Book" panose="020B0503020102020204" pitchFamily="34" charset="0"/>
              <a:buNone/>
              <a:defRPr sz="1200" i="1" kern="1200" baseline="0">
                <a:solidFill>
                  <a:schemeClr val="tx2"/>
                </a:solidFill>
                <a:latin typeface="+mn-lt"/>
                <a:ea typeface="+mn-ea"/>
                <a:cs typeface="+mn-cs"/>
              </a:defRPr>
            </a:lvl6pPr>
            <a:lvl7pPr marL="2057400" indent="0" algn="ctr" defTabSz="6858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7pPr>
            <a:lvl8pPr marL="2400300" indent="0" algn="ctr" defTabSz="685800" rtl="0" eaLnBrk="1" latinLnBrk="0" hangingPunct="1">
              <a:lnSpc>
                <a:spcPct val="94000"/>
              </a:lnSpc>
              <a:spcBef>
                <a:spcPts val="500"/>
              </a:spcBef>
              <a:spcAft>
                <a:spcPts val="200"/>
              </a:spcAft>
              <a:buFont typeface="Franklin Gothic Book" panose="020B0503020102020204" pitchFamily="34" charset="0"/>
              <a:buNone/>
              <a:defRPr sz="1200" i="1" kern="1200" baseline="0">
                <a:solidFill>
                  <a:schemeClr val="tx2"/>
                </a:solidFill>
                <a:latin typeface="+mn-lt"/>
                <a:ea typeface="+mn-ea"/>
                <a:cs typeface="+mn-cs"/>
              </a:defRPr>
            </a:lvl8pPr>
            <a:lvl9pPr marL="2743200" indent="0" algn="ctr" defTabSz="6858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9pPr>
          </a:lstStyle>
          <a:p>
            <a:r>
              <a:rPr lang="en-US" sz="1100" dirty="0"/>
              <a:t>Revised Summer 2021</a:t>
            </a:r>
          </a:p>
        </p:txBody>
      </p:sp>
    </p:spTree>
    <p:extLst>
      <p:ext uri="{BB962C8B-B14F-4D97-AF65-F5344CB8AC3E}">
        <p14:creationId xmlns:p14="http://schemas.microsoft.com/office/powerpoint/2010/main" val="2967758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2" cstate="print">
            <a:lum bright="70000" contrast="-70000"/>
            <a:alphaModFix amt="35000"/>
            <a:extLst>
              <a:ext uri="{28A0092B-C50C-407E-A947-70E740481C1C}">
                <a14:useLocalDpi xmlns:a14="http://schemas.microsoft.com/office/drawing/2010/main" val="0"/>
              </a:ext>
            </a:extLst>
          </a:blip>
          <a:stretch>
            <a:fillRect/>
          </a:stretch>
        </p:blipFill>
        <p:spPr>
          <a:xfrm>
            <a:off x="7846296" y="230171"/>
            <a:ext cx="921745" cy="609600"/>
          </a:xfrm>
          <a:prstGeom prst="rect">
            <a:avLst/>
          </a:prstGeom>
        </p:spPr>
      </p:pic>
      <p:sp>
        <p:nvSpPr>
          <p:cNvPr id="2" name="Title 1"/>
          <p:cNvSpPr>
            <a:spLocks noGrp="1"/>
          </p:cNvSpPr>
          <p:nvPr>
            <p:ph type="title"/>
          </p:nvPr>
        </p:nvSpPr>
        <p:spPr>
          <a:xfrm>
            <a:off x="673676" y="228600"/>
            <a:ext cx="7200900" cy="838200"/>
          </a:xfrm>
        </p:spPr>
        <p:txBody>
          <a:bodyPr>
            <a:normAutofit/>
          </a:bodyPr>
          <a:lstStyle/>
          <a:p>
            <a:r>
              <a:rPr lang="en-US" dirty="0"/>
              <a:t>Draft Format</a:t>
            </a:r>
          </a:p>
        </p:txBody>
      </p:sp>
      <p:sp>
        <p:nvSpPr>
          <p:cNvPr id="3" name="Content Placeholder 2"/>
          <p:cNvSpPr>
            <a:spLocks noGrp="1"/>
          </p:cNvSpPr>
          <p:nvPr>
            <p:ph idx="1"/>
          </p:nvPr>
        </p:nvSpPr>
        <p:spPr>
          <a:xfrm>
            <a:off x="758847" y="1264704"/>
            <a:ext cx="8041402" cy="4650419"/>
          </a:xfrm>
        </p:spPr>
        <p:txBody>
          <a:bodyPr>
            <a:normAutofit/>
          </a:bodyPr>
          <a:lstStyle/>
          <a:p>
            <a:pPr lvl="0"/>
            <a:r>
              <a:rPr lang="en-US" dirty="0"/>
              <a:t>The draft order will be determined by last seasons results.</a:t>
            </a:r>
          </a:p>
          <a:p>
            <a:pPr lvl="0"/>
            <a:endParaRPr lang="en-US" dirty="0"/>
          </a:p>
          <a:p>
            <a:pPr lvl="0"/>
            <a:r>
              <a:rPr lang="en-US" dirty="0"/>
              <a:t>Draft order will be in the traditional (NFL format).  </a:t>
            </a:r>
          </a:p>
          <a:p>
            <a:pPr lvl="2"/>
            <a:r>
              <a:rPr lang="en-US" dirty="0"/>
              <a:t>Last place finish from the year prior will have the first pick in each round.  </a:t>
            </a:r>
          </a:p>
          <a:p>
            <a:pPr lvl="0"/>
            <a:r>
              <a:rPr lang="en-US" dirty="0"/>
              <a:t>All Contract players will be taken at the end of each draft</a:t>
            </a:r>
          </a:p>
          <a:p>
            <a:pPr lvl="0"/>
            <a:r>
              <a:rPr lang="en-US" dirty="0"/>
              <a:t>Starting for 2020 draft</a:t>
            </a:r>
          </a:p>
          <a:p>
            <a:pPr lvl="1"/>
            <a:r>
              <a:rPr lang="en-US" dirty="0"/>
              <a:t>Draft position will be determined by finish of previous season</a:t>
            </a:r>
          </a:p>
          <a:p>
            <a:pPr lvl="1"/>
            <a:r>
              <a:rPr lang="en-US" dirty="0"/>
              <a:t>Draft Picks 9-12 will be determined by the top 4 teams from the previous season</a:t>
            </a:r>
          </a:p>
          <a:p>
            <a:pPr lvl="1"/>
            <a:r>
              <a:rPr lang="en-US" dirty="0"/>
              <a:t>Draft picks 1-8 will be determined by regular season record (pts are tiebreaker)</a:t>
            </a:r>
          </a:p>
          <a:p>
            <a:pPr lvl="1"/>
            <a:endParaRPr lang="en-US" dirty="0"/>
          </a:p>
          <a:p>
            <a:pPr lvl="1"/>
            <a:endParaRPr lang="en-US" dirty="0"/>
          </a:p>
          <a:p>
            <a:pPr lvl="0"/>
            <a:endParaRPr lang="en-US" dirty="0"/>
          </a:p>
          <a:p>
            <a:pPr marL="0" indent="0">
              <a:buNone/>
            </a:pPr>
            <a:endParaRPr lang="en-US" dirty="0"/>
          </a:p>
          <a:p>
            <a:pPr lvl="0"/>
            <a:endParaRPr lang="en-US" dirty="0"/>
          </a:p>
          <a:p>
            <a:endParaRPr lang="en-US" dirty="0"/>
          </a:p>
        </p:txBody>
      </p:sp>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1937" y="6100457"/>
            <a:ext cx="1138396" cy="543001"/>
          </a:xfrm>
          <a:prstGeom prst="rect">
            <a:avLst/>
          </a:prstGeom>
        </p:spPr>
      </p:pic>
    </p:spTree>
    <p:extLst>
      <p:ext uri="{BB962C8B-B14F-4D97-AF65-F5344CB8AC3E}">
        <p14:creationId xmlns:p14="http://schemas.microsoft.com/office/powerpoint/2010/main" val="1308368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rotWithShape="1">
          <a:blip r:embed="rId2">
            <a:duotone>
              <a:schemeClr val="accent1">
                <a:shade val="45000"/>
                <a:satMod val="135000"/>
              </a:schemeClr>
              <a:prstClr val="white"/>
            </a:duotone>
            <a:alphaModFix amt="20000"/>
            <a:extLst>
              <a:ext uri="{BEBA8EAE-BF5A-486C-A8C5-ECC9F3942E4B}">
                <a14:imgProps xmlns:a14="http://schemas.microsoft.com/office/drawing/2010/main">
                  <a14:imgLayer r:embed="rId3">
                    <a14:imgEffect>
                      <a14:artisticCrisscrossEtching/>
                    </a14:imgEffect>
                  </a14:imgLayer>
                </a14:imgProps>
              </a:ext>
              <a:ext uri="{28A0092B-C50C-407E-A947-70E740481C1C}">
                <a14:useLocalDpi xmlns:a14="http://schemas.microsoft.com/office/drawing/2010/main" val="0"/>
              </a:ext>
            </a:extLst>
          </a:blip>
          <a:srcRect l="7339"/>
          <a:stretch/>
        </p:blipFill>
        <p:spPr>
          <a:xfrm>
            <a:off x="7877658" y="256825"/>
            <a:ext cx="784688" cy="597023"/>
          </a:xfrm>
          <a:prstGeom prst="rect">
            <a:avLst/>
          </a:prstGeom>
        </p:spPr>
      </p:pic>
      <p:sp>
        <p:nvSpPr>
          <p:cNvPr id="2" name="Title 1"/>
          <p:cNvSpPr>
            <a:spLocks noGrp="1"/>
          </p:cNvSpPr>
          <p:nvPr>
            <p:ph type="title"/>
          </p:nvPr>
        </p:nvSpPr>
        <p:spPr>
          <a:xfrm>
            <a:off x="762001" y="137886"/>
            <a:ext cx="7610519" cy="715962"/>
          </a:xfrm>
        </p:spPr>
        <p:txBody>
          <a:bodyPr>
            <a:normAutofit/>
          </a:bodyPr>
          <a:lstStyle/>
          <a:p>
            <a:r>
              <a:rPr lang="en-US" sz="3200" b="1" dirty="0">
                <a:effectLst>
                  <a:outerShdw blurRad="38100" dist="38100" dir="2700000" algn="tl">
                    <a:srgbClr val="000000">
                      <a:alpha val="43137"/>
                    </a:srgbClr>
                  </a:outerShdw>
                </a:effectLst>
              </a:rPr>
              <a:t>Contract Guidelines</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135999"/>
            <a:ext cx="8077200" cy="4724400"/>
          </a:xfrm>
        </p:spPr>
        <p:txBody>
          <a:bodyPr>
            <a:normAutofit fontScale="92500" lnSpcReduction="10000"/>
          </a:bodyPr>
          <a:lstStyle/>
          <a:p>
            <a:pPr lvl="0"/>
            <a:r>
              <a:rPr lang="en-US" b="1" dirty="0"/>
              <a:t>Managers receive: One 2YrA, One 2YrB, One 1YrB at start of each Off-Season (before upcoming draft)</a:t>
            </a:r>
          </a:p>
          <a:p>
            <a:pPr lvl="0"/>
            <a:endParaRPr lang="en-US" b="1" dirty="0"/>
          </a:p>
          <a:p>
            <a:pPr lvl="2"/>
            <a:r>
              <a:rPr lang="en-US" sz="2000" dirty="0"/>
              <a:t>Contracts can be used to sign first time contracts or re-signing a player coming off an expired first-time contract</a:t>
            </a:r>
          </a:p>
          <a:p>
            <a:pPr lvl="2"/>
            <a:r>
              <a:rPr lang="en-US" sz="2000" dirty="0"/>
              <a:t>B Contracts cannot be resigned after they expire</a:t>
            </a:r>
          </a:p>
          <a:p>
            <a:pPr lvl="2"/>
            <a:endParaRPr lang="en-US" sz="2000" dirty="0"/>
          </a:p>
          <a:p>
            <a:pPr marL="1143000" lvl="4" indent="0">
              <a:buNone/>
            </a:pPr>
            <a:endParaRPr lang="en-US" sz="2000" dirty="0"/>
          </a:p>
          <a:p>
            <a:r>
              <a:rPr lang="en-US" b="1" i="1" dirty="0"/>
              <a:t>Max Contract Exception (C Contracts) – </a:t>
            </a:r>
            <a:r>
              <a:rPr lang="en-US" b="1" i="1" dirty="0">
                <a:solidFill>
                  <a:srgbClr val="FF0000"/>
                </a:solidFill>
              </a:rPr>
              <a:t>Extinct after 2019 draft</a:t>
            </a:r>
          </a:p>
          <a:p>
            <a:endParaRPr lang="en-US" b="1" i="1" dirty="0">
              <a:solidFill>
                <a:srgbClr val="FF0000"/>
              </a:solidFill>
            </a:endParaRPr>
          </a:p>
          <a:p>
            <a:pPr lvl="2"/>
            <a:r>
              <a:rPr lang="en-US" i="1" dirty="0"/>
              <a:t>If a player plays out both their A and B Contracts under ‘Max Deals’ than they can be signed for a 1 year C contract.</a:t>
            </a:r>
          </a:p>
          <a:p>
            <a:pPr lvl="2"/>
            <a:r>
              <a:rPr lang="en-US" i="1" dirty="0"/>
              <a:t>A ‘C’ contract can only be 1 year in length.  Manager must have a 1 year contract to available to assign. </a:t>
            </a:r>
          </a:p>
          <a:p>
            <a:endParaRPr lang="en-US" sz="1900" dirty="0"/>
          </a:p>
          <a:p>
            <a:endParaRPr lang="en-US" dirty="0"/>
          </a:p>
          <a:p>
            <a:pPr marL="457200" lvl="1" indent="0">
              <a:buNone/>
            </a:pPr>
            <a:endParaRPr lang="en-US" dirty="0"/>
          </a:p>
          <a:p>
            <a:pPr lvl="1"/>
            <a:endParaRPr lang="en-US" dirty="0"/>
          </a:p>
          <a:p>
            <a:pPr lvl="1"/>
            <a:endParaRPr lang="en-US" dirty="0"/>
          </a:p>
          <a:p>
            <a:pPr lvl="1"/>
            <a:endParaRPr lang="en-US" dirty="0"/>
          </a:p>
          <a:p>
            <a:endParaRPr lang="en-US" dirty="0"/>
          </a:p>
        </p:txBody>
      </p:sp>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0804" y="6177115"/>
            <a:ext cx="1138396" cy="543001"/>
          </a:xfrm>
          <a:prstGeom prst="rect">
            <a:avLst/>
          </a:prstGeom>
        </p:spPr>
      </p:pic>
    </p:spTree>
    <p:extLst>
      <p:ext uri="{BB962C8B-B14F-4D97-AF65-F5344CB8AC3E}">
        <p14:creationId xmlns:p14="http://schemas.microsoft.com/office/powerpoint/2010/main" val="195314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4186"/>
            <a:ext cx="7200900" cy="762000"/>
          </a:xfrm>
        </p:spPr>
        <p:txBody>
          <a:bodyPr/>
          <a:lstStyle/>
          <a:p>
            <a:r>
              <a:rPr lang="en-US" dirty="0"/>
              <a:t>Trades </a:t>
            </a:r>
            <a:r>
              <a:rPr lang="en-US" sz="3200" dirty="0"/>
              <a:t>(players and contracts)</a:t>
            </a:r>
            <a:endParaRPr lang="en-US" dirty="0"/>
          </a:p>
        </p:txBody>
      </p:sp>
      <p:pic>
        <p:nvPicPr>
          <p:cNvPr id="6" name="Picture 5" descr="Screen Clipping"/>
          <p:cNvPicPr>
            <a:picLocks noChangeAspect="1"/>
          </p:cNvPicPr>
          <p:nvPr/>
        </p:nvPicPr>
        <p:blipFill>
          <a:blip r:embed="rId2">
            <a:lum bright="70000" contrast="-70000"/>
            <a:alphaModFix amt="35000"/>
            <a:extLst>
              <a:ext uri="{28A0092B-C50C-407E-A947-70E740481C1C}">
                <a14:useLocalDpi xmlns:a14="http://schemas.microsoft.com/office/drawing/2010/main" val="0"/>
              </a:ext>
            </a:extLst>
          </a:blip>
          <a:stretch>
            <a:fillRect/>
          </a:stretch>
        </p:blipFill>
        <p:spPr>
          <a:xfrm>
            <a:off x="7777004" y="273657"/>
            <a:ext cx="1019122" cy="793143"/>
          </a:xfrm>
          <a:prstGeom prst="rect">
            <a:avLst/>
          </a:prstGeom>
        </p:spPr>
      </p:pic>
      <p:sp>
        <p:nvSpPr>
          <p:cNvPr id="3" name="Content Placeholder 2"/>
          <p:cNvSpPr>
            <a:spLocks noGrp="1"/>
          </p:cNvSpPr>
          <p:nvPr>
            <p:ph idx="1"/>
          </p:nvPr>
        </p:nvSpPr>
        <p:spPr>
          <a:xfrm>
            <a:off x="1066800" y="1447800"/>
            <a:ext cx="7848600" cy="4343400"/>
          </a:xfrm>
        </p:spPr>
        <p:txBody>
          <a:bodyPr>
            <a:normAutofit fontScale="92500" lnSpcReduction="10000"/>
          </a:bodyPr>
          <a:lstStyle/>
          <a:p>
            <a:pPr marL="0" indent="0">
              <a:buNone/>
            </a:pPr>
            <a:r>
              <a:rPr lang="en-US" sz="2800" dirty="0"/>
              <a:t>Trade Overview</a:t>
            </a:r>
          </a:p>
          <a:p>
            <a:pPr lvl="1"/>
            <a:r>
              <a:rPr lang="en-US" dirty="0"/>
              <a:t>Managers will be able to trade Players, Draft Picks and Available Contract Years</a:t>
            </a:r>
          </a:p>
          <a:p>
            <a:pPr lvl="1"/>
            <a:r>
              <a:rPr lang="en-US" dirty="0"/>
              <a:t>Managers will be allowed to make trades throughout the season and off season.</a:t>
            </a:r>
          </a:p>
          <a:p>
            <a:pPr lvl="1"/>
            <a:r>
              <a:rPr lang="en-US" dirty="0"/>
              <a:t>Contracts cannot be adjusted, only dropped.  Once contracts are signed they are binding except for the ability to drop.</a:t>
            </a:r>
          </a:p>
          <a:p>
            <a:pPr lvl="2"/>
            <a:r>
              <a:rPr lang="en-US" sz="2000" dirty="0"/>
              <a:t>Off season player trades may only be made involving players under current contracts. </a:t>
            </a:r>
          </a:p>
          <a:p>
            <a:pPr lvl="2"/>
            <a:endParaRPr lang="en-US" sz="2000" dirty="0"/>
          </a:p>
          <a:p>
            <a:pPr marL="0" indent="0">
              <a:buNone/>
            </a:pPr>
            <a:r>
              <a:rPr lang="en-US" sz="2800" dirty="0"/>
              <a:t>Trading Players Under Contract</a:t>
            </a:r>
          </a:p>
          <a:p>
            <a:pPr lvl="1"/>
            <a:r>
              <a:rPr lang="en-US" sz="1600" dirty="0"/>
              <a:t>Contracts remain with players.  If a player under contract is traded, he is traded with his contract.</a:t>
            </a:r>
          </a:p>
          <a:p>
            <a:pPr lvl="1"/>
            <a:r>
              <a:rPr lang="en-US" sz="1600" dirty="0"/>
              <a:t>Only players under contract can be traded.</a:t>
            </a:r>
          </a:p>
          <a:p>
            <a:pPr lvl="1"/>
            <a:endParaRPr lang="en-US" sz="1400" dirty="0"/>
          </a:p>
          <a:p>
            <a:pPr lvl="1"/>
            <a:endParaRPr lang="en-US" sz="1600" dirty="0"/>
          </a:p>
          <a:p>
            <a:pPr marL="530352" lvl="1" indent="0">
              <a:buNone/>
            </a:pPr>
            <a:endParaRPr lang="en-US" sz="1600" dirty="0"/>
          </a:p>
          <a:p>
            <a:pPr marL="457200" lvl="1" indent="0">
              <a:buNone/>
            </a:pPr>
            <a:endParaRPr lang="en-US" dirty="0"/>
          </a:p>
          <a:p>
            <a:endParaRPr lang="en-US" sz="2600" dirty="0"/>
          </a:p>
          <a:p>
            <a:pPr lvl="2"/>
            <a:endParaRPr lang="en-US" sz="2000" dirty="0"/>
          </a:p>
          <a:p>
            <a:pPr lvl="0"/>
            <a:endParaRPr lang="en-US" dirty="0"/>
          </a:p>
          <a:p>
            <a:endParaRPr lang="en-US" dirty="0"/>
          </a:p>
        </p:txBody>
      </p:sp>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7004" y="6147805"/>
            <a:ext cx="1138396" cy="543001"/>
          </a:xfrm>
          <a:prstGeom prst="rect">
            <a:avLst/>
          </a:prstGeom>
        </p:spPr>
      </p:pic>
    </p:spTree>
    <p:extLst>
      <p:ext uri="{BB962C8B-B14F-4D97-AF65-F5344CB8AC3E}">
        <p14:creationId xmlns:p14="http://schemas.microsoft.com/office/powerpoint/2010/main" val="1421089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2">
            <a:lum bright="70000" contrast="-70000"/>
            <a:alphaModFix amt="35000"/>
            <a:extLst>
              <a:ext uri="{28A0092B-C50C-407E-A947-70E740481C1C}">
                <a14:useLocalDpi xmlns:a14="http://schemas.microsoft.com/office/drawing/2010/main" val="0"/>
              </a:ext>
            </a:extLst>
          </a:blip>
          <a:stretch>
            <a:fillRect/>
          </a:stretch>
        </p:blipFill>
        <p:spPr>
          <a:xfrm>
            <a:off x="7867716" y="214482"/>
            <a:ext cx="914400" cy="843742"/>
          </a:xfrm>
          <a:prstGeom prst="rect">
            <a:avLst/>
          </a:prstGeom>
        </p:spPr>
      </p:pic>
      <p:sp>
        <p:nvSpPr>
          <p:cNvPr id="2" name="Title 1"/>
          <p:cNvSpPr>
            <a:spLocks noGrp="1"/>
          </p:cNvSpPr>
          <p:nvPr>
            <p:ph type="title"/>
          </p:nvPr>
        </p:nvSpPr>
        <p:spPr>
          <a:xfrm>
            <a:off x="609600" y="1176"/>
            <a:ext cx="7543800" cy="685800"/>
          </a:xfrm>
        </p:spPr>
        <p:txBody>
          <a:bodyPr>
            <a:normAutofit fontScale="90000"/>
          </a:bodyPr>
          <a:lstStyle/>
          <a:p>
            <a:r>
              <a:rPr lang="en-US" dirty="0"/>
              <a:t>Dropping a Contract Player </a:t>
            </a:r>
            <a:br>
              <a:rPr lang="en-US" dirty="0"/>
            </a:br>
            <a:r>
              <a:rPr lang="en-US" sz="2200" dirty="0"/>
              <a:t>(buying out contracts)</a:t>
            </a:r>
            <a:endParaRPr lang="en-US" sz="2700" dirty="0"/>
          </a:p>
        </p:txBody>
      </p:sp>
      <p:sp>
        <p:nvSpPr>
          <p:cNvPr id="3" name="Content Placeholder 2"/>
          <p:cNvSpPr>
            <a:spLocks noGrp="1"/>
          </p:cNvSpPr>
          <p:nvPr>
            <p:ph idx="1"/>
          </p:nvPr>
        </p:nvSpPr>
        <p:spPr>
          <a:xfrm>
            <a:off x="762000" y="990600"/>
            <a:ext cx="8091714" cy="5129122"/>
          </a:xfrm>
        </p:spPr>
        <p:txBody>
          <a:bodyPr>
            <a:normAutofit fontScale="92500" lnSpcReduction="10000"/>
          </a:bodyPr>
          <a:lstStyle/>
          <a:p>
            <a:pPr marL="109728" indent="0">
              <a:buNone/>
            </a:pPr>
            <a:r>
              <a:rPr lang="en-US" b="1" dirty="0"/>
              <a:t>A contract player and their contract may be bought out at anytime during a season or offseason. </a:t>
            </a:r>
          </a:p>
          <a:p>
            <a:pPr lvl="1"/>
            <a:r>
              <a:rPr lang="en-US" dirty="0"/>
              <a:t>Managers may buy out a player's contract at a cost of 25$ / year</a:t>
            </a:r>
          </a:p>
          <a:p>
            <a:pPr marL="530352" lvl="1" indent="0">
              <a:buNone/>
            </a:pPr>
            <a:endParaRPr lang="en-US" dirty="0"/>
          </a:p>
          <a:p>
            <a:pPr lvl="1"/>
            <a:r>
              <a:rPr lang="en-US" dirty="0"/>
              <a:t>Players signed to a 2-year contract can be bought out during their first season </a:t>
            </a:r>
            <a:r>
              <a:rPr lang="en-US" sz="1500" dirty="0"/>
              <a:t>(50$) </a:t>
            </a:r>
            <a:r>
              <a:rPr lang="en-US" dirty="0"/>
              <a:t>and before the start of their 2</a:t>
            </a:r>
            <a:r>
              <a:rPr lang="en-US" baseline="30000" dirty="0"/>
              <a:t>nd</a:t>
            </a:r>
            <a:r>
              <a:rPr lang="en-US" dirty="0"/>
              <a:t> season </a:t>
            </a:r>
            <a:r>
              <a:rPr lang="en-US" sz="1500" dirty="0"/>
              <a:t>(25$).</a:t>
            </a:r>
            <a:endParaRPr lang="en-US" dirty="0"/>
          </a:p>
          <a:p>
            <a:pPr lvl="2"/>
            <a:r>
              <a:rPr lang="en-US" sz="2000" dirty="0"/>
              <a:t>Managers will recoup a 1 year contract after buying out player</a:t>
            </a:r>
          </a:p>
          <a:p>
            <a:pPr lvl="2"/>
            <a:r>
              <a:rPr lang="en-US" sz="2000" dirty="0"/>
              <a:t>Recouped contract year will be a 1-year deal (non-re-</a:t>
            </a:r>
            <a:r>
              <a:rPr lang="en-US" sz="2000" dirty="0" err="1"/>
              <a:t>signable</a:t>
            </a:r>
            <a:r>
              <a:rPr lang="en-US" sz="2000" dirty="0"/>
              <a:t>)</a:t>
            </a:r>
          </a:p>
          <a:p>
            <a:pPr marL="987552" lvl="2" indent="0">
              <a:buNone/>
            </a:pPr>
            <a:endParaRPr lang="en-US" sz="2000" dirty="0"/>
          </a:p>
          <a:p>
            <a:pPr lvl="1"/>
            <a:r>
              <a:rPr lang="en-US" dirty="0"/>
              <a:t>During season, Players signed to a 1-year contract, OR players on the 2</a:t>
            </a:r>
            <a:r>
              <a:rPr lang="en-US" baseline="30000" dirty="0"/>
              <a:t>nd</a:t>
            </a:r>
            <a:r>
              <a:rPr lang="en-US" dirty="0"/>
              <a:t> year of a 2year contract can be dropped</a:t>
            </a:r>
          </a:p>
          <a:p>
            <a:pPr lvl="2"/>
            <a:r>
              <a:rPr lang="en-US" dirty="0"/>
              <a:t>25$ fee at start of next season</a:t>
            </a:r>
          </a:p>
          <a:p>
            <a:pPr lvl="2"/>
            <a:r>
              <a:rPr lang="en-US" dirty="0"/>
              <a:t>No contract years will be recouped</a:t>
            </a:r>
          </a:p>
          <a:p>
            <a:pPr marL="987552" lvl="2" indent="0">
              <a:buNone/>
            </a:pPr>
            <a:endParaRPr lang="en-US" dirty="0"/>
          </a:p>
          <a:p>
            <a:pPr lvl="1"/>
            <a:r>
              <a:rPr lang="en-US" dirty="0"/>
              <a:t>When a Contract Player is dropped, his contract years are discarded. (if that player is picked up by another manager via FA or the Waiver Wire, there are no longer contract years associated with that player</a:t>
            </a:r>
          </a:p>
        </p:txBody>
      </p:sp>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716" y="6200701"/>
            <a:ext cx="1138396" cy="543001"/>
          </a:xfrm>
          <a:prstGeom prst="rect">
            <a:avLst/>
          </a:prstGeom>
        </p:spPr>
      </p:pic>
    </p:spTree>
    <p:extLst>
      <p:ext uri="{BB962C8B-B14F-4D97-AF65-F5344CB8AC3E}">
        <p14:creationId xmlns:p14="http://schemas.microsoft.com/office/powerpoint/2010/main" val="53699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1265238"/>
          </a:xfrm>
        </p:spPr>
        <p:txBody>
          <a:bodyPr>
            <a:noAutofit/>
          </a:bodyPr>
          <a:lstStyle/>
          <a:p>
            <a:r>
              <a:rPr lang="en-US" sz="3000" dirty="0"/>
              <a:t>Injured Reserve / Suspensions / Retirement</a:t>
            </a:r>
          </a:p>
        </p:txBody>
      </p:sp>
      <p:sp>
        <p:nvSpPr>
          <p:cNvPr id="3" name="Content Placeholder 2"/>
          <p:cNvSpPr>
            <a:spLocks noGrp="1"/>
          </p:cNvSpPr>
          <p:nvPr>
            <p:ph idx="1"/>
          </p:nvPr>
        </p:nvSpPr>
        <p:spPr>
          <a:xfrm>
            <a:off x="838200" y="990600"/>
            <a:ext cx="7848600" cy="5486400"/>
          </a:xfrm>
        </p:spPr>
        <p:txBody>
          <a:bodyPr>
            <a:normAutofit fontScale="32500" lnSpcReduction="20000"/>
          </a:bodyPr>
          <a:lstStyle/>
          <a:p>
            <a:pPr marL="0" indent="0">
              <a:buNone/>
            </a:pPr>
            <a:r>
              <a:rPr lang="en-US" sz="5100" dirty="0"/>
              <a:t>Injured Reserve</a:t>
            </a:r>
          </a:p>
          <a:p>
            <a:pPr lvl="0"/>
            <a:r>
              <a:rPr lang="en-US" sz="4200" dirty="0"/>
              <a:t>Dropping Contract Players that land on the IR is allowed</a:t>
            </a:r>
          </a:p>
          <a:p>
            <a:pPr lvl="1"/>
            <a:r>
              <a:rPr lang="en-US" sz="3800" dirty="0"/>
              <a:t>There is a 15$ fee/penalty for dropping each Contract Player that lands on the IR</a:t>
            </a:r>
          </a:p>
          <a:p>
            <a:pPr lvl="1"/>
            <a:r>
              <a:rPr lang="en-US" sz="3800" dirty="0"/>
              <a:t>Dropping of an IR player is only allowed ‘In-Season’</a:t>
            </a:r>
          </a:p>
          <a:p>
            <a:pPr lvl="1"/>
            <a:r>
              <a:rPr lang="en-US" sz="3800" dirty="0"/>
              <a:t>If a Contract Player is dropped in the Off-Season (Injured or not), they are subject to the full 25$/contract year penalty </a:t>
            </a:r>
          </a:p>
          <a:p>
            <a:pPr lvl="2"/>
            <a:r>
              <a:rPr lang="en-US" sz="3600" dirty="0"/>
              <a:t>This can be over ridden if there is hard proof that the contract player will start the upcoming season on the IR.  If there is proof in the off season that the player will start the up coming season on the IR, the 15$ penalty will apply</a:t>
            </a:r>
          </a:p>
          <a:p>
            <a:pPr lvl="1"/>
            <a:r>
              <a:rPr lang="en-US" sz="3800" dirty="0"/>
              <a:t>Contract years will be recouped in the Off-Season if a Contract player is dropped</a:t>
            </a:r>
            <a:endParaRPr lang="en-US" dirty="0"/>
          </a:p>
          <a:p>
            <a:pPr lvl="0"/>
            <a:endParaRPr lang="en-US" sz="4400" dirty="0"/>
          </a:p>
          <a:p>
            <a:pPr marL="0" indent="0">
              <a:buNone/>
            </a:pPr>
            <a:r>
              <a:rPr lang="en-US" sz="5100" dirty="0"/>
              <a:t>Suspended Players</a:t>
            </a:r>
          </a:p>
          <a:p>
            <a:pPr lvl="1"/>
            <a:r>
              <a:rPr lang="en-US" sz="3800" dirty="0"/>
              <a:t>Suspended Players will follow the same rules/penalties as an IR player</a:t>
            </a:r>
          </a:p>
          <a:p>
            <a:pPr lvl="1"/>
            <a:r>
              <a:rPr lang="en-US" sz="3800" dirty="0"/>
              <a:t>A suspension must be more than a 2-game suspension to allow a contract to be dropped</a:t>
            </a:r>
          </a:p>
          <a:p>
            <a:pPr lvl="1"/>
            <a:r>
              <a:rPr lang="en-US" sz="3800" dirty="0"/>
              <a:t>Contract years will be recouped in the off-season</a:t>
            </a:r>
          </a:p>
          <a:p>
            <a:pPr lvl="1"/>
            <a:endParaRPr lang="en-US" sz="3800" dirty="0"/>
          </a:p>
          <a:p>
            <a:pPr marL="0" indent="0">
              <a:buNone/>
            </a:pPr>
            <a:r>
              <a:rPr lang="en-US" sz="5100" dirty="0"/>
              <a:t>Players dropped from NFL Teams</a:t>
            </a:r>
          </a:p>
          <a:p>
            <a:pPr lvl="1"/>
            <a:r>
              <a:rPr lang="en-US" sz="3800" dirty="0"/>
              <a:t>If a contract player is no longer on an NFL team due to performance (</a:t>
            </a:r>
            <a:r>
              <a:rPr lang="en-US" sz="3800" dirty="0" err="1"/>
              <a:t>ie</a:t>
            </a:r>
            <a:r>
              <a:rPr lang="en-US" sz="3800" dirty="0"/>
              <a:t>: not injury/suspension/retirement), they will be subject to the full fine to buy-out contract</a:t>
            </a:r>
          </a:p>
          <a:p>
            <a:pPr lvl="1"/>
            <a:endParaRPr lang="en-US" sz="3400" dirty="0"/>
          </a:p>
          <a:p>
            <a:pPr marL="0" indent="0">
              <a:buNone/>
            </a:pPr>
            <a:r>
              <a:rPr lang="en-US" sz="5100" dirty="0"/>
              <a:t>Retired Players</a:t>
            </a:r>
          </a:p>
          <a:p>
            <a:pPr lvl="1"/>
            <a:r>
              <a:rPr lang="en-US" sz="3800" dirty="0"/>
              <a:t>There is no penalty/fee if a contract player retires</a:t>
            </a:r>
          </a:p>
          <a:p>
            <a:pPr lvl="1"/>
            <a:r>
              <a:rPr lang="en-US" sz="3800" dirty="0"/>
              <a:t>Contract years will be recouped in the off-season</a:t>
            </a:r>
          </a:p>
          <a:p>
            <a:pPr lvl="1"/>
            <a:endParaRPr lang="en-US" sz="3800" dirty="0"/>
          </a:p>
          <a:p>
            <a:pPr lvl="1"/>
            <a:endParaRPr lang="en-US" sz="3800" dirty="0"/>
          </a:p>
          <a:p>
            <a:pPr lvl="1"/>
            <a:endParaRPr lang="en-US" sz="5800" dirty="0"/>
          </a:p>
          <a:p>
            <a:pPr lvl="0"/>
            <a:endParaRPr lang="en-US" dirty="0"/>
          </a:p>
          <a:p>
            <a:pPr lvl="3"/>
            <a:endParaRPr lang="en-US" sz="5800" dirty="0"/>
          </a:p>
          <a:p>
            <a:pPr lvl="0"/>
            <a:endParaRPr lang="en-US" dirty="0"/>
          </a:p>
          <a:p>
            <a:endParaRPr lang="en-US"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7910" y="6162601"/>
            <a:ext cx="1138396" cy="543001"/>
          </a:xfrm>
          <a:prstGeom prst="rect">
            <a:avLst/>
          </a:prstGeom>
        </p:spPr>
      </p:pic>
    </p:spTree>
    <p:extLst>
      <p:ext uri="{BB962C8B-B14F-4D97-AF65-F5344CB8AC3E}">
        <p14:creationId xmlns:p14="http://schemas.microsoft.com/office/powerpoint/2010/main" val="1445924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609598"/>
          </a:xfrm>
        </p:spPr>
        <p:txBody>
          <a:bodyPr>
            <a:noAutofit/>
          </a:bodyPr>
          <a:lstStyle/>
          <a:p>
            <a:r>
              <a:rPr lang="en-US" sz="3000" dirty="0"/>
              <a:t>Illegal Trades</a:t>
            </a:r>
          </a:p>
        </p:txBody>
      </p:sp>
      <p:sp>
        <p:nvSpPr>
          <p:cNvPr id="3" name="Content Placeholder 2"/>
          <p:cNvSpPr>
            <a:spLocks noGrp="1"/>
          </p:cNvSpPr>
          <p:nvPr>
            <p:ph idx="1"/>
          </p:nvPr>
        </p:nvSpPr>
        <p:spPr>
          <a:xfrm>
            <a:off x="762000" y="731505"/>
            <a:ext cx="7848600" cy="5486400"/>
          </a:xfrm>
        </p:spPr>
        <p:txBody>
          <a:bodyPr>
            <a:normAutofit fontScale="70000" lnSpcReduction="20000"/>
          </a:bodyPr>
          <a:lstStyle/>
          <a:p>
            <a:pPr lvl="0"/>
            <a:r>
              <a:rPr lang="en-US" sz="4200" dirty="0"/>
              <a:t>Trading Players or Assets that do not exist</a:t>
            </a:r>
          </a:p>
          <a:p>
            <a:pPr lvl="1"/>
            <a:r>
              <a:rPr lang="en-US" sz="2200" dirty="0"/>
              <a:t>Managers can only trade Players, or assets that they </a:t>
            </a:r>
            <a:r>
              <a:rPr lang="en-US" sz="2200" dirty="0" err="1"/>
              <a:t>posess</a:t>
            </a:r>
            <a:r>
              <a:rPr lang="en-US" sz="2200" dirty="0"/>
              <a:t> at time of trade</a:t>
            </a:r>
          </a:p>
          <a:p>
            <a:pPr lvl="1"/>
            <a:r>
              <a:rPr lang="en-US" sz="2200" dirty="0"/>
              <a:t>Managers are to police themselves and not dabble in the art of tomfoolery by trading assets that do not belong to them</a:t>
            </a:r>
          </a:p>
          <a:p>
            <a:pPr lvl="1"/>
            <a:r>
              <a:rPr lang="en-US" sz="2200" dirty="0"/>
              <a:t>MMMleague.com will be updated will draft boards and all previous trades involving players/contracts/draft picks</a:t>
            </a:r>
          </a:p>
          <a:p>
            <a:r>
              <a:rPr lang="en-US" sz="4200" dirty="0"/>
              <a:t>Penalty for Illegal Trades</a:t>
            </a:r>
          </a:p>
          <a:p>
            <a:pPr lvl="1"/>
            <a:r>
              <a:rPr lang="en-US" sz="1900" dirty="0"/>
              <a:t>Trading Draft Picks that do not exist</a:t>
            </a:r>
          </a:p>
          <a:p>
            <a:pPr lvl="2"/>
            <a:r>
              <a:rPr lang="en-US" sz="1500" dirty="0"/>
              <a:t>Illegal trading of draft picks will result in the loss of future draft pick (same round), PLUS the loss of the same pick value + 2 rounds</a:t>
            </a:r>
          </a:p>
          <a:p>
            <a:pPr lvl="3"/>
            <a:r>
              <a:rPr lang="en-US" sz="1500" dirty="0"/>
              <a:t>Example:  </a:t>
            </a:r>
          </a:p>
          <a:p>
            <a:pPr lvl="3"/>
            <a:r>
              <a:rPr lang="en-US" sz="1500" dirty="0"/>
              <a:t>Chad trades Cowan a 1</a:t>
            </a:r>
            <a:r>
              <a:rPr lang="en-US" sz="1500" baseline="30000" dirty="0"/>
              <a:t>st</a:t>
            </a:r>
            <a:r>
              <a:rPr lang="en-US" sz="1500" dirty="0"/>
              <a:t> round draft pick in the 2021 Draft</a:t>
            </a:r>
          </a:p>
          <a:p>
            <a:pPr lvl="3"/>
            <a:r>
              <a:rPr lang="en-US" sz="1500" dirty="0"/>
              <a:t>Turns out Chad has previously traded his 1</a:t>
            </a:r>
            <a:r>
              <a:rPr lang="en-US" sz="1500" baseline="30000" dirty="0"/>
              <a:t>st</a:t>
            </a:r>
            <a:r>
              <a:rPr lang="en-US" sz="1500" dirty="0"/>
              <a:t> round pick to Massey.  Chad does not in fact own a 1</a:t>
            </a:r>
            <a:r>
              <a:rPr lang="en-US" sz="1500" baseline="30000" dirty="0"/>
              <a:t>st</a:t>
            </a:r>
            <a:r>
              <a:rPr lang="en-US" sz="1500" dirty="0"/>
              <a:t> round pick to trade</a:t>
            </a:r>
          </a:p>
          <a:p>
            <a:pPr lvl="3"/>
            <a:r>
              <a:rPr lang="en-US" sz="1500" dirty="0"/>
              <a:t>Penalty will be: Chad losses his 2022 1</a:t>
            </a:r>
            <a:r>
              <a:rPr lang="en-US" sz="1500" baseline="30000" dirty="0"/>
              <a:t>st</a:t>
            </a:r>
            <a:r>
              <a:rPr lang="en-US" sz="1500" dirty="0"/>
              <a:t> Round pick, PLUS his 2021 3</a:t>
            </a:r>
            <a:r>
              <a:rPr lang="en-US" sz="1500" baseline="30000" dirty="0"/>
              <a:t>rd</a:t>
            </a:r>
            <a:r>
              <a:rPr lang="en-US" sz="1500" dirty="0"/>
              <a:t> round pick</a:t>
            </a:r>
          </a:p>
          <a:p>
            <a:pPr lvl="1"/>
            <a:r>
              <a:rPr lang="en-US" sz="1900" dirty="0"/>
              <a:t>Trading Contract Years that do not exist</a:t>
            </a:r>
          </a:p>
          <a:p>
            <a:pPr lvl="2"/>
            <a:r>
              <a:rPr lang="en-US" sz="1500" dirty="0"/>
              <a:t>Manager that traded a contract that is/was not in their possession at time of trade will be penalized by paying 100$ per contract year illegally traded</a:t>
            </a:r>
          </a:p>
          <a:p>
            <a:pPr lvl="2"/>
            <a:r>
              <a:rPr lang="en-US" sz="1500" dirty="0"/>
              <a:t>Manager that did not receive the traded contract will be given an extra contract by the league to make them even</a:t>
            </a:r>
          </a:p>
          <a:p>
            <a:pPr lvl="3"/>
            <a:r>
              <a:rPr lang="en-US" sz="1500" dirty="0"/>
              <a:t>Example</a:t>
            </a:r>
            <a:br>
              <a:rPr lang="en-US" sz="1500" dirty="0"/>
            </a:br>
            <a:r>
              <a:rPr lang="en-US" sz="1500" dirty="0"/>
              <a:t>	</a:t>
            </a:r>
            <a:r>
              <a:rPr lang="en-US" sz="1500" dirty="0" err="1"/>
              <a:t>Widay</a:t>
            </a:r>
            <a:r>
              <a:rPr lang="en-US" sz="1500" dirty="0"/>
              <a:t> trades Miller a 2yr Contract to be given in the year 2024.  But in fact, Kyle did not have a 2 </a:t>
            </a:r>
            <a:r>
              <a:rPr lang="en-US" sz="1500" dirty="0" err="1"/>
              <a:t>Yr</a:t>
            </a:r>
            <a:r>
              <a:rPr lang="en-US" sz="1500" dirty="0"/>
              <a:t> contract in that year (because he previously traded it to another manager)</a:t>
            </a:r>
          </a:p>
          <a:p>
            <a:pPr lvl="3"/>
            <a:r>
              <a:rPr lang="en-US" sz="1500" dirty="0"/>
              <a:t>Kyle will have to pay 200$ to the league in 2024</a:t>
            </a:r>
          </a:p>
          <a:p>
            <a:pPr lvl="3"/>
            <a:r>
              <a:rPr lang="en-US" sz="1500" dirty="0"/>
              <a:t>Miller will receive the 2Yr contract from the league (the league will have an extra contract in 2024)</a:t>
            </a:r>
            <a:endParaRPr lang="en-US" sz="1300" dirty="0"/>
          </a:p>
          <a:p>
            <a:pPr lvl="1"/>
            <a:endParaRPr lang="en-US" sz="1700" dirty="0"/>
          </a:p>
          <a:p>
            <a:pPr lvl="3"/>
            <a:endParaRPr lang="en-US" sz="4000" dirty="0"/>
          </a:p>
          <a:p>
            <a:pPr lvl="1"/>
            <a:endParaRPr lang="en-US" sz="3800" dirty="0"/>
          </a:p>
          <a:p>
            <a:pPr lvl="1"/>
            <a:endParaRPr lang="en-US" sz="5800" dirty="0"/>
          </a:p>
          <a:p>
            <a:pPr lvl="0"/>
            <a:endParaRPr lang="en-US" dirty="0"/>
          </a:p>
          <a:p>
            <a:pPr lvl="3"/>
            <a:endParaRPr lang="en-US" sz="5800" dirty="0"/>
          </a:p>
          <a:p>
            <a:pPr lvl="0"/>
            <a:endParaRPr lang="en-US" dirty="0"/>
          </a:p>
          <a:p>
            <a:endParaRPr lang="en-US"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7910" y="6162601"/>
            <a:ext cx="1138396" cy="543001"/>
          </a:xfrm>
          <a:prstGeom prst="rect">
            <a:avLst/>
          </a:prstGeom>
        </p:spPr>
      </p:pic>
    </p:spTree>
    <p:extLst>
      <p:ext uri="{BB962C8B-B14F-4D97-AF65-F5344CB8AC3E}">
        <p14:creationId xmlns:p14="http://schemas.microsoft.com/office/powerpoint/2010/main" val="414892597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2283</TotalTime>
  <Words>1026</Words>
  <Application>Microsoft Office PowerPoint</Application>
  <PresentationFormat>On-screen Show (4:3)</PresentationFormat>
  <Paragraphs>111</Paragraphs>
  <Slides>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Franklin Gothic Book</vt:lpstr>
      <vt:lpstr>Crop</vt:lpstr>
      <vt:lpstr>Miller’s Monday Mornings</vt:lpstr>
      <vt:lpstr>Draft Format</vt:lpstr>
      <vt:lpstr>Contract Guidelines</vt:lpstr>
      <vt:lpstr>Trades (players and contracts)</vt:lpstr>
      <vt:lpstr>Dropping a Contract Player  (buying out contracts)</vt:lpstr>
      <vt:lpstr>Injured Reserve / Suspensions / Retirement</vt:lpstr>
      <vt:lpstr>Illegal Trades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Miller’s Monday Mornings</dc:title>
  <dc:creator>Zach Miller</dc:creator>
  <cp:lastModifiedBy>Zach Miller</cp:lastModifiedBy>
  <cp:revision>81</cp:revision>
  <dcterms:created xsi:type="dcterms:W3CDTF">2012-07-19T13:19:46Z</dcterms:created>
  <dcterms:modified xsi:type="dcterms:W3CDTF">2021-11-18T14:00:35Z</dcterms:modified>
</cp:coreProperties>
</file>